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93" r:id="rId3"/>
    <p:sldId id="49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00" r:id="rId14"/>
    <p:sldId id="501" r:id="rId15"/>
    <p:sldId id="502" r:id="rId16"/>
    <p:sldId id="494" r:id="rId17"/>
    <p:sldId id="495" r:id="rId18"/>
    <p:sldId id="497" r:id="rId19"/>
    <p:sldId id="498" r:id="rId20"/>
    <p:sldId id="4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e-sfera.hr/dodatni-digitalni-sadrzaji/28dc0f2f-5b0f-4688-a4e1-f96e5227ba1d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e-sfera.hr/dodatni-digitalni-sadrzaji/28dc0f2f-5b0f-4688-a4e1-f96e5227ba1d/assets/audio/34__lesson_16___it_s_written_in_the_stars.mp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41" y="132735"/>
            <a:ext cx="5791634" cy="418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5</a:t>
            </a:r>
            <a:r>
              <a:rPr lang="en-US" sz="2800" dirty="0"/>
              <a:t>: </a:t>
            </a:r>
            <a:r>
              <a:rPr lang="hr-HR" sz="2800" dirty="0"/>
              <a:t>Lesson 16</a:t>
            </a: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written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the </a:t>
            </a:r>
            <a:r>
              <a:rPr lang="hr-HR" dirty="0" err="1"/>
              <a:t>stars</a:t>
            </a:r>
            <a:br>
              <a:rPr lang="hr-HR" dirty="0"/>
            </a:br>
            <a:br>
              <a:rPr lang="hr-HR" dirty="0"/>
            </a:br>
            <a:endParaRPr lang="hr-HR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EB0FB774-3012-02A9-D604-F6D0E622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397"/>
            <a:ext cx="7218869" cy="386209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0224D38-01C7-C268-EC66-3A145D4C2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1363508"/>
            <a:ext cx="4172712" cy="41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D66C1B-0932-DF2E-8691-B5D2AA72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486"/>
            <a:ext cx="5394534" cy="542164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2B52F60-67CA-2AAB-3DF1-8453C230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91" y="1144396"/>
            <a:ext cx="6797466" cy="50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D487527-28B2-B493-4090-98F6C849C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195"/>
            <a:ext cx="12192000" cy="2479101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5A2CCED1-E530-A455-1F5C-F270ECEBF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65" y="167704"/>
            <a:ext cx="4455253" cy="445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0CAB917-72E9-049E-43AD-97397D23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8" y="1"/>
            <a:ext cx="9948862" cy="150902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5568AEC-C775-1D90-0725-913834F09F7B}"/>
              </a:ext>
            </a:extLst>
          </p:cNvPr>
          <p:cNvSpPr txBox="1"/>
          <p:nvPr/>
        </p:nvSpPr>
        <p:spPr>
          <a:xfrm>
            <a:off x="214312" y="312316"/>
            <a:ext cx="2831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Workbook</a:t>
            </a:r>
            <a:r>
              <a:rPr lang="hr-HR" sz="2400" dirty="0"/>
              <a:t>, p. 96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r>
              <a:rPr lang="hr-HR" sz="2400" dirty="0"/>
              <a:t> 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02DE572-DD0F-41EE-74E3-9CD0C0A6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86" y="1281812"/>
            <a:ext cx="9044483" cy="5645214"/>
          </a:xfrm>
          <a:prstGeom prst="rect">
            <a:avLst/>
          </a:prstGeom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333F4F20-5D85-111B-B0BC-AECF15396451}"/>
              </a:ext>
            </a:extLst>
          </p:cNvPr>
          <p:cNvSpPr/>
          <p:nvPr/>
        </p:nvSpPr>
        <p:spPr>
          <a:xfrm>
            <a:off x="3715010" y="1893778"/>
            <a:ext cx="3055996" cy="281627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6FB2C892-160B-A64F-547A-908883F37B08}"/>
              </a:ext>
            </a:extLst>
          </p:cNvPr>
          <p:cNvSpPr/>
          <p:nvPr/>
        </p:nvSpPr>
        <p:spPr>
          <a:xfrm>
            <a:off x="4777901" y="3058744"/>
            <a:ext cx="4667655" cy="2814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FE4E0AD8-68C5-986A-5256-87EBBE37AAC8}"/>
              </a:ext>
            </a:extLst>
          </p:cNvPr>
          <p:cNvSpPr/>
          <p:nvPr/>
        </p:nvSpPr>
        <p:spPr>
          <a:xfrm>
            <a:off x="3258765" y="1857983"/>
            <a:ext cx="369651" cy="202335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2A735626-9BCC-2C6F-5847-A7FBB9A0B8FA}"/>
              </a:ext>
            </a:extLst>
          </p:cNvPr>
          <p:cNvSpPr/>
          <p:nvPr/>
        </p:nvSpPr>
        <p:spPr>
          <a:xfrm>
            <a:off x="5766880" y="5414316"/>
            <a:ext cx="3678676" cy="2814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id="{4E6D91FF-7722-0933-B32C-35BB8416FF8F}"/>
              </a:ext>
            </a:extLst>
          </p:cNvPr>
          <p:cNvSpPr/>
          <p:nvPr/>
        </p:nvSpPr>
        <p:spPr>
          <a:xfrm>
            <a:off x="7509752" y="3147518"/>
            <a:ext cx="346953" cy="234418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63FB399D-A0D4-6BB2-E022-18264F469A74}"/>
              </a:ext>
            </a:extLst>
          </p:cNvPr>
          <p:cNvSpPr/>
          <p:nvPr/>
        </p:nvSpPr>
        <p:spPr>
          <a:xfrm>
            <a:off x="7996339" y="3513926"/>
            <a:ext cx="346953" cy="181683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: zaobljeni kutovi 12">
            <a:extLst>
              <a:ext uri="{FF2B5EF4-FFF2-40B4-BE49-F238E27FC236}">
                <a16:creationId xmlns:a16="http://schemas.microsoft.com/office/drawing/2014/main" id="{17C78FDB-9BB5-4CFF-9C10-3284E03E7AD6}"/>
              </a:ext>
            </a:extLst>
          </p:cNvPr>
          <p:cNvSpPr/>
          <p:nvPr/>
        </p:nvSpPr>
        <p:spPr>
          <a:xfrm rot="19505908">
            <a:off x="2855980" y="3264534"/>
            <a:ext cx="3724511" cy="33841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: zaobljeni kutovi 12">
            <a:extLst>
              <a:ext uri="{FF2B5EF4-FFF2-40B4-BE49-F238E27FC236}">
                <a16:creationId xmlns:a16="http://schemas.microsoft.com/office/drawing/2014/main" id="{509E934C-202B-E4EE-E986-4EA36DFF2151}"/>
              </a:ext>
            </a:extLst>
          </p:cNvPr>
          <p:cNvSpPr/>
          <p:nvPr/>
        </p:nvSpPr>
        <p:spPr>
          <a:xfrm rot="19505908">
            <a:off x="2168725" y="4151329"/>
            <a:ext cx="6849961" cy="38758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: zaobljeni kutovi 12">
            <a:extLst>
              <a:ext uri="{FF2B5EF4-FFF2-40B4-BE49-F238E27FC236}">
                <a16:creationId xmlns:a16="http://schemas.microsoft.com/office/drawing/2014/main" id="{E6EF8A79-0651-5A37-81CF-24C3FA983034}"/>
              </a:ext>
            </a:extLst>
          </p:cNvPr>
          <p:cNvSpPr/>
          <p:nvPr/>
        </p:nvSpPr>
        <p:spPr>
          <a:xfrm rot="2217337">
            <a:off x="4761469" y="5065384"/>
            <a:ext cx="5077626" cy="3875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: zaobljeni kutovi 12">
            <a:extLst>
              <a:ext uri="{FF2B5EF4-FFF2-40B4-BE49-F238E27FC236}">
                <a16:creationId xmlns:a16="http://schemas.microsoft.com/office/drawing/2014/main" id="{DD37C26C-05AA-F137-2C35-E4FAC53EA88E}"/>
              </a:ext>
            </a:extLst>
          </p:cNvPr>
          <p:cNvSpPr/>
          <p:nvPr/>
        </p:nvSpPr>
        <p:spPr>
          <a:xfrm rot="19505908">
            <a:off x="3923002" y="5148973"/>
            <a:ext cx="3769848" cy="33841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: zaobljeni kutovi 12">
            <a:extLst>
              <a:ext uri="{FF2B5EF4-FFF2-40B4-BE49-F238E27FC236}">
                <a16:creationId xmlns:a16="http://schemas.microsoft.com/office/drawing/2014/main" id="{DD9A050C-3704-E47A-2F46-FAEB800D99DC}"/>
              </a:ext>
            </a:extLst>
          </p:cNvPr>
          <p:cNvSpPr/>
          <p:nvPr/>
        </p:nvSpPr>
        <p:spPr>
          <a:xfrm rot="2217337">
            <a:off x="5672641" y="4952426"/>
            <a:ext cx="1709660" cy="3875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: zaobljeni kutovi 12">
            <a:extLst>
              <a:ext uri="{FF2B5EF4-FFF2-40B4-BE49-F238E27FC236}">
                <a16:creationId xmlns:a16="http://schemas.microsoft.com/office/drawing/2014/main" id="{80DAC577-CE26-21FE-DDCF-03F7C05821C4}"/>
              </a:ext>
            </a:extLst>
          </p:cNvPr>
          <p:cNvSpPr/>
          <p:nvPr/>
        </p:nvSpPr>
        <p:spPr>
          <a:xfrm rot="19505908">
            <a:off x="3037988" y="4024631"/>
            <a:ext cx="3146510" cy="33841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6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15" grpId="0" animBg="1"/>
      <p:bldP spid="19" grpId="0" animBg="1"/>
      <p:bldP spid="22" grpId="0" animBg="1"/>
      <p:bldP spid="4" grpId="0" animBg="1"/>
      <p:bldP spid="5" grpId="0" animBg="1"/>
      <p:bldP spid="8" grpId="0" animBg="1"/>
      <p:bldP spid="10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8C84109-163B-D7F8-F1F4-21EA48E46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2" y="1349006"/>
            <a:ext cx="12199862" cy="415998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181DD1A-73C8-B3D5-2176-7359A4F6CCE9}"/>
              </a:ext>
            </a:extLst>
          </p:cNvPr>
          <p:cNvSpPr txBox="1"/>
          <p:nvPr/>
        </p:nvSpPr>
        <p:spPr>
          <a:xfrm>
            <a:off x="7616757" y="2349388"/>
            <a:ext cx="422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dati sve od sebe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9B4DEFA-594E-8744-8395-0C631ADB0DEB}"/>
              </a:ext>
            </a:extLst>
          </p:cNvPr>
          <p:cNvSpPr txBox="1"/>
          <p:nvPr/>
        </p:nvSpPr>
        <p:spPr>
          <a:xfrm>
            <a:off x="2974891" y="2835604"/>
            <a:ext cx="6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2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D4756CC-BCCF-F3F2-14FD-D190FD9E4829}"/>
              </a:ext>
            </a:extLst>
          </p:cNvPr>
          <p:cNvSpPr txBox="1"/>
          <p:nvPr/>
        </p:nvSpPr>
        <p:spPr>
          <a:xfrm>
            <a:off x="2970913" y="2364655"/>
            <a:ext cx="6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327AE2C-D013-B0CB-BE84-5869C0C44B24}"/>
              </a:ext>
            </a:extLst>
          </p:cNvPr>
          <p:cNvSpPr txBox="1"/>
          <p:nvPr/>
        </p:nvSpPr>
        <p:spPr>
          <a:xfrm>
            <a:off x="3019517" y="4807377"/>
            <a:ext cx="6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0597667-2ABD-4B4D-8198-FCFA531DE242}"/>
              </a:ext>
            </a:extLst>
          </p:cNvPr>
          <p:cNvSpPr txBox="1"/>
          <p:nvPr/>
        </p:nvSpPr>
        <p:spPr>
          <a:xfrm>
            <a:off x="2962956" y="3328145"/>
            <a:ext cx="6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6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1615C1F-BDAD-5C7C-BD9A-52D8DB1E2072}"/>
              </a:ext>
            </a:extLst>
          </p:cNvPr>
          <p:cNvSpPr txBox="1"/>
          <p:nvPr/>
        </p:nvSpPr>
        <p:spPr>
          <a:xfrm>
            <a:off x="3019516" y="4314836"/>
            <a:ext cx="6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5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0F6D048-3131-7C4D-6C33-BFD1B1FEED8A}"/>
              </a:ext>
            </a:extLst>
          </p:cNvPr>
          <p:cNvSpPr txBox="1"/>
          <p:nvPr/>
        </p:nvSpPr>
        <p:spPr>
          <a:xfrm>
            <a:off x="2911845" y="1868460"/>
            <a:ext cx="65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7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0688BE7-90A5-FAB5-D91D-1863817AA8B4}"/>
              </a:ext>
            </a:extLst>
          </p:cNvPr>
          <p:cNvSpPr txBox="1"/>
          <p:nvPr/>
        </p:nvSpPr>
        <p:spPr>
          <a:xfrm>
            <a:off x="7612779" y="2852060"/>
            <a:ext cx="422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biti pesimističan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7C79F1E-2099-AE54-68AB-BFE214853FB8}"/>
              </a:ext>
            </a:extLst>
          </p:cNvPr>
          <p:cNvSpPr txBox="1"/>
          <p:nvPr/>
        </p:nvSpPr>
        <p:spPr>
          <a:xfrm>
            <a:off x="7654564" y="3328145"/>
            <a:ext cx="418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pronaći novi hobi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0906857-B81E-A071-0967-4928BF3A346E}"/>
              </a:ext>
            </a:extLst>
          </p:cNvPr>
          <p:cNvSpPr txBox="1"/>
          <p:nvPr/>
        </p:nvSpPr>
        <p:spPr>
          <a:xfrm>
            <a:off x="7612779" y="3798898"/>
            <a:ext cx="418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pojaviti se na televiziji</a:t>
            </a:r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B032753-EBBB-E6C7-4492-B8E94EAC179E}"/>
              </a:ext>
            </a:extLst>
          </p:cNvPr>
          <p:cNvSpPr txBox="1"/>
          <p:nvPr/>
        </p:nvSpPr>
        <p:spPr>
          <a:xfrm>
            <a:off x="7633671" y="4295330"/>
            <a:ext cx="418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lagati</a:t>
            </a:r>
            <a:endParaRPr lang="hr-HR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CD3D5945-1A6F-B7E8-42E9-4B4B2E65732F}"/>
              </a:ext>
            </a:extLst>
          </p:cNvPr>
          <p:cNvSpPr txBox="1"/>
          <p:nvPr/>
        </p:nvSpPr>
        <p:spPr>
          <a:xfrm>
            <a:off x="7654563" y="4807377"/>
            <a:ext cx="418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dobiti autogram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799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16C4C01-96AF-F3D4-AE28-8FA55153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691"/>
            <a:ext cx="12192000" cy="580661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F5B2B84-0C1C-7701-3C31-D5A29BC8157D}"/>
              </a:ext>
            </a:extLst>
          </p:cNvPr>
          <p:cNvSpPr txBox="1"/>
          <p:nvPr/>
        </p:nvSpPr>
        <p:spPr>
          <a:xfrm>
            <a:off x="2648932" y="2102661"/>
            <a:ext cx="85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for</a:t>
            </a: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60B71B5-016F-01D1-A9C8-50EE945D50CC}"/>
              </a:ext>
            </a:extLst>
          </p:cNvPr>
          <p:cNvSpPr txBox="1"/>
          <p:nvPr/>
        </p:nvSpPr>
        <p:spPr>
          <a:xfrm>
            <a:off x="5535105" y="2556720"/>
            <a:ext cx="85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92D050"/>
                </a:solidFill>
              </a:rPr>
              <a:t>up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CC8F90B-07A0-7868-8325-1C16BA8231E9}"/>
              </a:ext>
            </a:extLst>
          </p:cNvPr>
          <p:cNvSpPr txBox="1"/>
          <p:nvPr/>
        </p:nvSpPr>
        <p:spPr>
          <a:xfrm>
            <a:off x="3264031" y="3001351"/>
            <a:ext cx="85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92D050"/>
                </a:solidFill>
              </a:rPr>
              <a:t>with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97C4EB5-D595-0877-EECF-9B53210FEA8A}"/>
              </a:ext>
            </a:extLst>
          </p:cNvPr>
          <p:cNvSpPr txBox="1"/>
          <p:nvPr/>
        </p:nvSpPr>
        <p:spPr>
          <a:xfrm>
            <a:off x="3819819" y="3447854"/>
            <a:ext cx="1091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92D050"/>
                </a:solidFill>
              </a:rPr>
              <a:t>about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E970A75-B53B-C761-4CDF-59DA703A876B}"/>
              </a:ext>
            </a:extLst>
          </p:cNvPr>
          <p:cNvSpPr txBox="1"/>
          <p:nvPr/>
        </p:nvSpPr>
        <p:spPr>
          <a:xfrm>
            <a:off x="3101419" y="3894357"/>
            <a:ext cx="7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92D050"/>
                </a:solidFill>
              </a:rPr>
              <a:t>in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EC453E4-3788-E43A-3FBB-E724A7C0E1F0}"/>
              </a:ext>
            </a:extLst>
          </p:cNvPr>
          <p:cNvSpPr txBox="1"/>
          <p:nvPr/>
        </p:nvSpPr>
        <p:spPr>
          <a:xfrm>
            <a:off x="8496696" y="4323629"/>
            <a:ext cx="7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of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802C465E-08BC-CB5F-4AB4-D898B7395107}"/>
              </a:ext>
            </a:extLst>
          </p:cNvPr>
          <p:cNvSpPr txBox="1"/>
          <p:nvPr/>
        </p:nvSpPr>
        <p:spPr>
          <a:xfrm>
            <a:off x="3908098" y="5232397"/>
            <a:ext cx="914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92D050"/>
                </a:solidFill>
              </a:rPr>
              <a:t>on</a:t>
            </a:r>
            <a:endParaRPr lang="hr-HR" dirty="0"/>
          </a:p>
        </p:txBody>
      </p:sp>
      <p:sp>
        <p:nvSpPr>
          <p:cNvPr id="7" name="TekstniOkvir 4">
            <a:extLst>
              <a:ext uri="{FF2B5EF4-FFF2-40B4-BE49-F238E27FC236}">
                <a16:creationId xmlns:a16="http://schemas.microsoft.com/office/drawing/2014/main" id="{3EEFED21-8D27-D348-9864-E7C758D35E73}"/>
              </a:ext>
            </a:extLst>
          </p:cNvPr>
          <p:cNvSpPr txBox="1"/>
          <p:nvPr/>
        </p:nvSpPr>
        <p:spPr>
          <a:xfrm>
            <a:off x="2925918" y="4716330"/>
            <a:ext cx="85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92D050"/>
                </a:solidFill>
              </a:rPr>
              <a:t>with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47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1" grpId="0"/>
      <p:bldP spid="12" grpId="0"/>
      <p:bldP spid="1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023D35-D320-696A-4F8F-40CC5419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745"/>
            <a:ext cx="12192000" cy="440051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45C54CF-9FD4-D205-F375-4A1BD5FD879D}"/>
              </a:ext>
            </a:extLst>
          </p:cNvPr>
          <p:cNvSpPr txBox="1"/>
          <p:nvPr/>
        </p:nvSpPr>
        <p:spPr>
          <a:xfrm>
            <a:off x="766321" y="2741747"/>
            <a:ext cx="91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endParaRPr lang="hr-HR" sz="16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0B2034D-F201-C004-08ED-F6138547C133}"/>
              </a:ext>
            </a:extLst>
          </p:cNvPr>
          <p:cNvSpPr txBox="1"/>
          <p:nvPr/>
        </p:nvSpPr>
        <p:spPr>
          <a:xfrm>
            <a:off x="5181012" y="2741747"/>
            <a:ext cx="91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endParaRPr lang="hr-HR" sz="16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DE92B0E-43D0-9741-8E51-F9A3D5DADE24}"/>
              </a:ext>
            </a:extLst>
          </p:cNvPr>
          <p:cNvSpPr txBox="1"/>
          <p:nvPr/>
        </p:nvSpPr>
        <p:spPr>
          <a:xfrm>
            <a:off x="1775577" y="3203412"/>
            <a:ext cx="1035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won’t</a:t>
            </a:r>
            <a:endParaRPr lang="hr-HR" sz="16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BB9E505-3875-073A-0ABC-44EA899D03F9}"/>
              </a:ext>
            </a:extLst>
          </p:cNvPr>
          <p:cNvSpPr txBox="1"/>
          <p:nvPr/>
        </p:nvSpPr>
        <p:spPr>
          <a:xfrm>
            <a:off x="3643558" y="3707630"/>
            <a:ext cx="91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endParaRPr lang="hr-HR" sz="16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EBAECF6-EAA6-BB83-4995-2DE5A36CDAA3}"/>
              </a:ext>
            </a:extLst>
          </p:cNvPr>
          <p:cNvSpPr txBox="1"/>
          <p:nvPr/>
        </p:nvSpPr>
        <p:spPr>
          <a:xfrm>
            <a:off x="2978282" y="4169295"/>
            <a:ext cx="91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endParaRPr lang="hr-HR" sz="16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D2C4A7A-904A-A46F-B284-C3CA6CF119CC}"/>
              </a:ext>
            </a:extLst>
          </p:cNvPr>
          <p:cNvSpPr txBox="1"/>
          <p:nvPr/>
        </p:nvSpPr>
        <p:spPr>
          <a:xfrm>
            <a:off x="6871552" y="4145859"/>
            <a:ext cx="91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endParaRPr lang="hr-HR" sz="16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57C8A9A-A5E7-30A2-4757-183766C1FCC0}"/>
              </a:ext>
            </a:extLst>
          </p:cNvPr>
          <p:cNvSpPr txBox="1"/>
          <p:nvPr/>
        </p:nvSpPr>
        <p:spPr>
          <a:xfrm>
            <a:off x="1318082" y="4584088"/>
            <a:ext cx="1264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won’t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7105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1C0982B-A698-7221-4506-ACB54E95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311"/>
            <a:ext cx="12192000" cy="352337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03CEF75-93F9-1ACF-D8D9-A7CA07016863}"/>
              </a:ext>
            </a:extLst>
          </p:cNvPr>
          <p:cNvSpPr txBox="1"/>
          <p:nvPr/>
        </p:nvSpPr>
        <p:spPr>
          <a:xfrm>
            <a:off x="3760704" y="2309574"/>
            <a:ext cx="686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You </a:t>
            </a:r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get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along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with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your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parents</a:t>
            </a:r>
            <a:r>
              <a:rPr lang="hr-HR" sz="2400" i="1" dirty="0">
                <a:solidFill>
                  <a:srgbClr val="92D050"/>
                </a:solidFill>
              </a:rPr>
              <a:t>.</a:t>
            </a:r>
            <a:endParaRPr lang="hr-HR" sz="16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895D7E8-5D7C-FED9-7FAD-31B96858E12F}"/>
              </a:ext>
            </a:extLst>
          </p:cNvPr>
          <p:cNvSpPr txBox="1"/>
          <p:nvPr/>
        </p:nvSpPr>
        <p:spPr>
          <a:xfrm>
            <a:off x="3788984" y="2745745"/>
            <a:ext cx="686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They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won’t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be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angry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with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you</a:t>
            </a:r>
            <a:r>
              <a:rPr lang="hr-HR" sz="2400" i="1" dirty="0">
                <a:solidFill>
                  <a:srgbClr val="92D050"/>
                </a:solidFill>
              </a:rPr>
              <a:t>.</a:t>
            </a:r>
            <a:endParaRPr lang="hr-HR" sz="16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0D00D59-0D8F-1224-5179-AAC1243FC3D3}"/>
              </a:ext>
            </a:extLst>
          </p:cNvPr>
          <p:cNvSpPr txBox="1"/>
          <p:nvPr/>
        </p:nvSpPr>
        <p:spPr>
          <a:xfrm>
            <a:off x="3788983" y="3191381"/>
            <a:ext cx="8230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You </a:t>
            </a:r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go</a:t>
            </a:r>
            <a:r>
              <a:rPr lang="hr-HR" sz="2400" i="1" dirty="0">
                <a:solidFill>
                  <a:srgbClr val="92D050"/>
                </a:solidFill>
              </a:rPr>
              <a:t> to the </a:t>
            </a:r>
            <a:r>
              <a:rPr lang="hr-HR" sz="2400" i="1" dirty="0" err="1">
                <a:solidFill>
                  <a:srgbClr val="92D050"/>
                </a:solidFill>
              </a:rPr>
              <a:t>concert</a:t>
            </a:r>
            <a:r>
              <a:rPr lang="hr-HR" sz="2400" i="1" dirty="0">
                <a:solidFill>
                  <a:srgbClr val="92D050"/>
                </a:solidFill>
              </a:rPr>
              <a:t>  </a:t>
            </a:r>
            <a:r>
              <a:rPr lang="hr-HR" sz="2400" i="1" dirty="0" err="1">
                <a:solidFill>
                  <a:srgbClr val="92D050"/>
                </a:solidFill>
              </a:rPr>
              <a:t>and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you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get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an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autograph</a:t>
            </a:r>
            <a:r>
              <a:rPr lang="hr-HR" sz="2400" i="1" dirty="0">
                <a:solidFill>
                  <a:srgbClr val="92D050"/>
                </a:solidFill>
              </a:rPr>
              <a:t>..</a:t>
            </a:r>
            <a:endParaRPr lang="hr-HR" sz="16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A925B4D-800D-776B-5BC0-5F21C85E7A38}"/>
              </a:ext>
            </a:extLst>
          </p:cNvPr>
          <p:cNvSpPr txBox="1"/>
          <p:nvPr/>
        </p:nvSpPr>
        <p:spPr>
          <a:xfrm>
            <a:off x="3788982" y="3622848"/>
            <a:ext cx="686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You </a:t>
            </a:r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meet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someone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special</a:t>
            </a:r>
            <a:r>
              <a:rPr lang="hr-HR" sz="2400" i="1" dirty="0">
                <a:solidFill>
                  <a:srgbClr val="92D050"/>
                </a:solidFill>
              </a:rPr>
              <a:t>.</a:t>
            </a:r>
            <a:endParaRPr lang="hr-HR" sz="16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650DEFE-455B-4057-4F27-7CDA664CA1BC}"/>
              </a:ext>
            </a:extLst>
          </p:cNvPr>
          <p:cNvSpPr txBox="1"/>
          <p:nvPr/>
        </p:nvSpPr>
        <p:spPr>
          <a:xfrm>
            <a:off x="3668005" y="4054315"/>
            <a:ext cx="686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You </a:t>
            </a:r>
            <a:r>
              <a:rPr lang="hr-HR" sz="2400" i="1" dirty="0" err="1">
                <a:solidFill>
                  <a:srgbClr val="92D050"/>
                </a:solidFill>
              </a:rPr>
              <a:t>will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fall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in</a:t>
            </a:r>
            <a:r>
              <a:rPr lang="hr-HR" sz="2400" i="1" dirty="0">
                <a:solidFill>
                  <a:srgbClr val="92D050"/>
                </a:solidFill>
              </a:rPr>
              <a:t> love</a:t>
            </a:r>
            <a:endParaRPr lang="hr-HR" sz="1600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FBC512D-D795-AADB-A44D-4E9DC52F6650}"/>
              </a:ext>
            </a:extLst>
          </p:cNvPr>
          <p:cNvSpPr txBox="1"/>
          <p:nvPr/>
        </p:nvSpPr>
        <p:spPr>
          <a:xfrm>
            <a:off x="3668005" y="4485782"/>
            <a:ext cx="686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You </a:t>
            </a:r>
            <a:r>
              <a:rPr lang="hr-HR" sz="2400" i="1" dirty="0" err="1">
                <a:solidFill>
                  <a:srgbClr val="92D050"/>
                </a:solidFill>
              </a:rPr>
              <a:t>won’t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be</a:t>
            </a:r>
            <a:r>
              <a:rPr lang="hr-HR" sz="2400" i="1" dirty="0">
                <a:solidFill>
                  <a:srgbClr val="92D050"/>
                </a:solidFill>
              </a:rPr>
              <a:t> sad </a:t>
            </a:r>
            <a:r>
              <a:rPr lang="hr-HR" sz="2400" i="1" dirty="0" err="1">
                <a:solidFill>
                  <a:srgbClr val="92D050"/>
                </a:solidFill>
              </a:rPr>
              <a:t>and</a:t>
            </a:r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92D050"/>
                </a:solidFill>
              </a:rPr>
              <a:t>lonely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85949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6D3DE92-323B-CB9E-EE11-723A0A38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81" y="1405809"/>
            <a:ext cx="8206040" cy="512800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628D925-1361-2A03-6ACE-009DC387C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089" y="1348879"/>
            <a:ext cx="2889997" cy="250178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44059FF-8BD8-F1E0-FE62-D06B33F83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089" y="3997713"/>
            <a:ext cx="2726710" cy="246001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A507634-78DB-A366-FBE8-0A616654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08" y="343340"/>
            <a:ext cx="5135383" cy="91717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9C942B9-66C8-1141-0238-555DC784F25F}"/>
              </a:ext>
            </a:extLst>
          </p:cNvPr>
          <p:cNvSpPr txBox="1"/>
          <p:nvPr/>
        </p:nvSpPr>
        <p:spPr>
          <a:xfrm>
            <a:off x="838201" y="3551690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stormy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0E0802B-B643-2838-5B05-56552BC96F8C}"/>
              </a:ext>
            </a:extLst>
          </p:cNvPr>
          <p:cNvSpPr txBox="1"/>
          <p:nvPr/>
        </p:nvSpPr>
        <p:spPr>
          <a:xfrm>
            <a:off x="3608927" y="3551690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foggy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FB006A9-6BA6-F463-2107-4C430D19166A}"/>
              </a:ext>
            </a:extLst>
          </p:cNvPr>
          <p:cNvSpPr txBox="1"/>
          <p:nvPr/>
        </p:nvSpPr>
        <p:spPr>
          <a:xfrm>
            <a:off x="6379653" y="3548372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rainy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1A7821E-C984-4F04-0885-46791ADE01FF}"/>
              </a:ext>
            </a:extLst>
          </p:cNvPr>
          <p:cNvSpPr txBox="1"/>
          <p:nvPr/>
        </p:nvSpPr>
        <p:spPr>
          <a:xfrm>
            <a:off x="9321619" y="3462525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cloudy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73781B1-9238-6F45-DF0F-7F442D31BC88}"/>
              </a:ext>
            </a:extLst>
          </p:cNvPr>
          <p:cNvSpPr txBox="1"/>
          <p:nvPr/>
        </p:nvSpPr>
        <p:spPr>
          <a:xfrm>
            <a:off x="163286" y="6107308"/>
            <a:ext cx="3445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There’s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thunder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and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lightning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2B2D90D-96F8-D662-EB4E-32CD14FD6C87}"/>
              </a:ext>
            </a:extLst>
          </p:cNvPr>
          <p:cNvSpPr txBox="1"/>
          <p:nvPr/>
        </p:nvSpPr>
        <p:spPr>
          <a:xfrm>
            <a:off x="3608927" y="6114629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sunny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C5AB67B-A2F1-E4F2-4517-BD2B14B590D5}"/>
              </a:ext>
            </a:extLst>
          </p:cNvPr>
          <p:cNvSpPr txBox="1"/>
          <p:nvPr/>
        </p:nvSpPr>
        <p:spPr>
          <a:xfrm>
            <a:off x="6379652" y="6115693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windy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84F4E7B-5D1D-1382-DDCF-8771DAEA695F}"/>
              </a:ext>
            </a:extLst>
          </p:cNvPr>
          <p:cNvSpPr txBox="1"/>
          <p:nvPr/>
        </p:nvSpPr>
        <p:spPr>
          <a:xfrm>
            <a:off x="9158332" y="6096731"/>
            <a:ext cx="219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92D050"/>
                </a:solidFill>
              </a:rPr>
              <a:t>It’s</a:t>
            </a:r>
            <a:r>
              <a:rPr lang="hr-HR" sz="2000" i="1" dirty="0">
                <a:solidFill>
                  <a:srgbClr val="92D050"/>
                </a:solidFill>
              </a:rPr>
              <a:t> </a:t>
            </a:r>
            <a:r>
              <a:rPr lang="hr-HR" sz="2000" i="1" dirty="0" err="1">
                <a:solidFill>
                  <a:srgbClr val="92D050"/>
                </a:solidFill>
              </a:rPr>
              <a:t>snowy</a:t>
            </a:r>
            <a:r>
              <a:rPr lang="hr-HR" sz="2000" i="1" dirty="0">
                <a:solidFill>
                  <a:srgbClr val="92D050"/>
                </a:solidFill>
              </a:rPr>
              <a:t>.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641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E69BCD1-5C8F-3DF0-BFB9-7077B971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548" y="0"/>
            <a:ext cx="6658904" cy="116221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BD054D3-CBD5-F198-3844-BED711E3E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9" y="1911096"/>
            <a:ext cx="2622609" cy="253288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586FCB0-FDAC-619D-A29E-962CEF5B9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513" y="1418466"/>
            <a:ext cx="9402487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B34E1CD-8543-69D7-D5CF-72DFCBA88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995"/>
            <a:ext cx="12192000" cy="37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13" y="267463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256809" y="1575950"/>
            <a:ext cx="11678381" cy="67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1"/>
              </a:spcBef>
              <a:buNone/>
              <a:tabLst>
                <a:tab pos="0" algn="l"/>
              </a:tabLst>
            </a:pPr>
            <a:r>
              <a:rPr lang="hr-HR" sz="2000" i="1" spc="-1" dirty="0">
                <a:solidFill>
                  <a:srgbClr val="000000"/>
                </a:solidFill>
              </a:rPr>
              <a:t>Otvori sljedeću poveznicu</a:t>
            </a:r>
            <a:endParaRPr lang="hr-HR" sz="2000" spc="-1" dirty="0">
              <a:latin typeface="Arial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6B2E987-D5C8-65F8-9E35-D3C758059E00}"/>
              </a:ext>
            </a:extLst>
          </p:cNvPr>
          <p:cNvSpPr txBox="1"/>
          <p:nvPr/>
        </p:nvSpPr>
        <p:spPr>
          <a:xfrm>
            <a:off x="3384523" y="1929116"/>
            <a:ext cx="583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Lesson 16 It's written in the stars | Way to go 3 (e-sfera.hr)</a:t>
            </a:r>
            <a:r>
              <a:rPr lang="hr-HR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967A7-6F79-0F0B-D1E9-E68779BF8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45" t="19149" r="30280" b="26619"/>
          <a:stretch/>
        </p:blipFill>
        <p:spPr>
          <a:xfrm>
            <a:off x="775855" y="2718040"/>
            <a:ext cx="4687410" cy="3745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1D0D5-9135-05B0-0B4A-F279566DC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40" t="17666" r="29690"/>
          <a:stretch/>
        </p:blipFill>
        <p:spPr>
          <a:xfrm>
            <a:off x="6602304" y="2718040"/>
            <a:ext cx="3205018" cy="37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D6DCB45-64F6-00B8-31F3-8120A0204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03" y="109057"/>
            <a:ext cx="708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0" name="Rectangle 4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42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44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46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48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5" name="Rectangle 50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F9B56E2-19E0-0B6D-E881-62A5525422A6}"/>
              </a:ext>
            </a:extLst>
          </p:cNvPr>
          <p:cNvSpPr txBox="1"/>
          <p:nvPr/>
        </p:nvSpPr>
        <p:spPr>
          <a:xfrm>
            <a:off x="6349388" y="3848305"/>
            <a:ext cx="5505449" cy="520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hlinkClick r:id="rId4"/>
              </a:rPr>
              <a:t>https://www.e-sfera.hr/dodatni-digitalni-sadrzaji/28dc0f2f-5b0f-4688-a4e1-f96e5227ba1d/assets/audio/34__lesson_16___it_s_written_in_the_stars.mp3</a:t>
            </a:r>
            <a:r>
              <a:rPr lang="en-US" sz="1200" dirty="0"/>
              <a:t>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06335D9-9EA9-926C-1F2A-0591DD007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89" y="4777742"/>
            <a:ext cx="6178745" cy="1390218"/>
          </a:xfrm>
          <a:prstGeom prst="rect">
            <a:avLst/>
          </a:prstGeom>
        </p:spPr>
      </p:pic>
      <p:pic>
        <p:nvPicPr>
          <p:cNvPr id="2" name="34__lesson_16___it_s_written_in_the_stars">
            <a:hlinkClick r:id="" action="ppaction://media"/>
            <a:extLst>
              <a:ext uri="{FF2B5EF4-FFF2-40B4-BE49-F238E27FC236}">
                <a16:creationId xmlns:a16="http://schemas.microsoft.com/office/drawing/2014/main" id="{190EA3F8-06B1-670D-BBAC-E512DC10A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5617" y="1715550"/>
            <a:ext cx="1034001" cy="1033999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A9E438-E835-5C02-74F9-8F5694C33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86" y="340731"/>
            <a:ext cx="3097709" cy="31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BB68581-73D7-67A3-F750-DB0ABD1E3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63" y="0"/>
            <a:ext cx="896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F6851A-1B2E-A9F8-C786-D2C7E584D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9349"/>
            <a:ext cx="11895587" cy="343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9952B68-DBEC-3987-3AB0-56A5A46C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0"/>
            <a:ext cx="7571232" cy="291649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589C80F-D3CA-8528-A31F-1E66A694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114" y="2399877"/>
            <a:ext cx="7829886" cy="20582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F7EF50-D1E0-3FEC-C411-61B59CDBF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" y="4302345"/>
            <a:ext cx="7941564" cy="23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B67F81D-3646-E3E0-41FD-FDC3968D0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297" y="0"/>
            <a:ext cx="8851392" cy="227788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FA72357-4BF9-99DB-6479-EB1EA602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0088"/>
            <a:ext cx="8229335" cy="227788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0FA6101-447B-E819-B0B3-AC52809F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81" y="4335877"/>
            <a:ext cx="8467608" cy="252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9A18790-404C-CF32-0A79-5A20E6841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628717"/>
            <a:ext cx="12192000" cy="560056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76B47AA-7D26-F6A9-182E-988D87B49C24}"/>
              </a:ext>
            </a:extLst>
          </p:cNvPr>
          <p:cNvSpPr txBox="1"/>
          <p:nvPr/>
        </p:nvSpPr>
        <p:spPr>
          <a:xfrm>
            <a:off x="5938832" y="1968819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Cancer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2914FE7-7E0C-4EB2-5836-8A329BBAE863}"/>
              </a:ext>
            </a:extLst>
          </p:cNvPr>
          <p:cNvSpPr txBox="1"/>
          <p:nvPr/>
        </p:nvSpPr>
        <p:spPr>
          <a:xfrm>
            <a:off x="5938831" y="2339377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Pisces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C3C478C-7B20-2AC2-AC9F-0E9706D00F28}"/>
              </a:ext>
            </a:extLst>
          </p:cNvPr>
          <p:cNvSpPr txBox="1"/>
          <p:nvPr/>
        </p:nvSpPr>
        <p:spPr>
          <a:xfrm>
            <a:off x="5934070" y="2670225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Taurus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A232D22-79A7-B84B-EB54-ECE27CEFF78F}"/>
              </a:ext>
            </a:extLst>
          </p:cNvPr>
          <p:cNvSpPr txBox="1"/>
          <p:nvPr/>
        </p:nvSpPr>
        <p:spPr>
          <a:xfrm>
            <a:off x="5929309" y="3001073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Sagittarius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236A742-0F9B-BFD3-BA78-235AD4E5097F}"/>
              </a:ext>
            </a:extLst>
          </p:cNvPr>
          <p:cNvSpPr txBox="1"/>
          <p:nvPr/>
        </p:nvSpPr>
        <p:spPr>
          <a:xfrm>
            <a:off x="5938831" y="3308921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Aquarius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B6765E3-F5E7-9AD3-3ED1-B6D4D70080CC}"/>
              </a:ext>
            </a:extLst>
          </p:cNvPr>
          <p:cNvSpPr txBox="1"/>
          <p:nvPr/>
        </p:nvSpPr>
        <p:spPr>
          <a:xfrm>
            <a:off x="5929308" y="3654057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Aries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1070A17-8088-E9BE-E12A-A7ED180C4A07}"/>
              </a:ext>
            </a:extLst>
          </p:cNvPr>
          <p:cNvSpPr txBox="1"/>
          <p:nvPr/>
        </p:nvSpPr>
        <p:spPr>
          <a:xfrm>
            <a:off x="5919785" y="3997156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Libra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C18B5E7-BC88-1A18-8A1B-9023CA3F297D}"/>
              </a:ext>
            </a:extLst>
          </p:cNvPr>
          <p:cNvSpPr txBox="1"/>
          <p:nvPr/>
        </p:nvSpPr>
        <p:spPr>
          <a:xfrm>
            <a:off x="5929308" y="4336742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Gemini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E66B395-5881-ACEC-D772-2054C10F453D}"/>
              </a:ext>
            </a:extLst>
          </p:cNvPr>
          <p:cNvSpPr txBox="1"/>
          <p:nvPr/>
        </p:nvSpPr>
        <p:spPr>
          <a:xfrm>
            <a:off x="5919784" y="4664379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Capricorn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DE42C58-0E64-FDA6-18F7-4493F7D88571}"/>
              </a:ext>
            </a:extLst>
          </p:cNvPr>
          <p:cNvSpPr txBox="1"/>
          <p:nvPr/>
        </p:nvSpPr>
        <p:spPr>
          <a:xfrm>
            <a:off x="5953120" y="5014005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Leo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8093E41-F9EC-96CD-7768-1F38C7C72AB9}"/>
              </a:ext>
            </a:extLst>
          </p:cNvPr>
          <p:cNvSpPr txBox="1"/>
          <p:nvPr/>
        </p:nvSpPr>
        <p:spPr>
          <a:xfrm>
            <a:off x="5934071" y="5352663"/>
            <a:ext cx="366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Scorpio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9246668-BB50-FA55-1D5A-9EDFCF23FD55}"/>
              </a:ext>
            </a:extLst>
          </p:cNvPr>
          <p:cNvSpPr txBox="1"/>
          <p:nvPr/>
        </p:nvSpPr>
        <p:spPr>
          <a:xfrm>
            <a:off x="5938832" y="5693528"/>
            <a:ext cx="383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92D050"/>
                </a:solidFill>
              </a:rPr>
              <a:t>Virgo</a:t>
            </a:r>
            <a:r>
              <a:rPr lang="hr-HR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1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195</Words>
  <Application>Microsoft Office PowerPoint</Application>
  <PresentationFormat>Widescreen</PresentationFormat>
  <Paragraphs>62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Unit 5: Lesson 16  It’s written in the stars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208</cp:revision>
  <dcterms:created xsi:type="dcterms:W3CDTF">2021-09-01T06:25:32Z</dcterms:created>
  <dcterms:modified xsi:type="dcterms:W3CDTF">2023-02-21T14:28:05Z</dcterms:modified>
</cp:coreProperties>
</file>